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287000" cx="18288000"/>
  <p:notesSz cx="6858000" cy="9144000"/>
  <p:embeddedFontLst>
    <p:embeddedFont>
      <p:font typeface="Roboto Mono"/>
      <p:regular r:id="rId33"/>
      <p:bold r:id="rId34"/>
      <p:italic r:id="rId35"/>
      <p:boldItalic r:id="rId36"/>
    </p:embeddedFont>
    <p:embeddedFont>
      <p:font typeface="Noto Sans JP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idMP+SIEpOh2ADgQzP35tw0770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bold.fntdata"/><Relationship Id="rId15" Type="http://schemas.openxmlformats.org/officeDocument/2006/relationships/slide" Target="slides/slide10.xml"/><Relationship Id="rId37" Type="http://schemas.openxmlformats.org/officeDocument/2006/relationships/font" Target="fonts/NotoSansJP-regular.fntdata"/><Relationship Id="rId14" Type="http://schemas.openxmlformats.org/officeDocument/2006/relationships/slide" Target="slides/slide9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NotoSansJP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e3111330b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37e3111330b_1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e3111330b_1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37e3111330b_16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7e3111330b_1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g37e3111330b_16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7e3111330b_1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g37e3111330b_16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7e3111330b_16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37e3111330b_16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e3111330b_1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g37e3111330b_16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e3111330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37e3111330b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7e3111330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37e3111330b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e3111330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g37e3111330b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7e3111330b_16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g37e3111330b_16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5" name="Google Shape;55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4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30.png"/><Relationship Id="rId8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54.png"/><Relationship Id="rId8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55.png"/><Relationship Id="rId8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6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37.png"/><Relationship Id="rId8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1" Type="http://schemas.openxmlformats.org/officeDocument/2006/relationships/image" Target="../media/image67.png"/><Relationship Id="rId10" Type="http://schemas.openxmlformats.org/officeDocument/2006/relationships/image" Target="../media/image44.png"/><Relationship Id="rId9" Type="http://schemas.openxmlformats.org/officeDocument/2006/relationships/image" Target="../media/image42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0" Type="http://schemas.openxmlformats.org/officeDocument/2006/relationships/image" Target="../media/image53.png"/><Relationship Id="rId9" Type="http://schemas.openxmlformats.org/officeDocument/2006/relationships/image" Target="../media/image42.png"/><Relationship Id="rId5" Type="http://schemas.openxmlformats.org/officeDocument/2006/relationships/image" Target="../media/image15.png"/><Relationship Id="rId6" Type="http://schemas.openxmlformats.org/officeDocument/2006/relationships/image" Target="../media/image57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0" Type="http://schemas.openxmlformats.org/officeDocument/2006/relationships/image" Target="../media/image53.png"/><Relationship Id="rId9" Type="http://schemas.openxmlformats.org/officeDocument/2006/relationships/image" Target="../media/image42.png"/><Relationship Id="rId5" Type="http://schemas.openxmlformats.org/officeDocument/2006/relationships/image" Target="../media/image15.png"/><Relationship Id="rId6" Type="http://schemas.openxmlformats.org/officeDocument/2006/relationships/image" Target="../media/image57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0" Type="http://schemas.openxmlformats.org/officeDocument/2006/relationships/image" Target="../media/image53.png"/><Relationship Id="rId9" Type="http://schemas.openxmlformats.org/officeDocument/2006/relationships/image" Target="../media/image42.png"/><Relationship Id="rId5" Type="http://schemas.openxmlformats.org/officeDocument/2006/relationships/image" Target="../media/image15.png"/><Relationship Id="rId6" Type="http://schemas.openxmlformats.org/officeDocument/2006/relationships/image" Target="../media/image57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59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65.png"/><Relationship Id="rId7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65.png"/><Relationship Id="rId7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9.png"/><Relationship Id="rId10" Type="http://schemas.openxmlformats.org/officeDocument/2006/relationships/image" Target="../media/image3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21.png"/><Relationship Id="rId8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400" y="0"/>
            <a:ext cx="183134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6100" y="3644900"/>
            <a:ext cx="95758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5626100" y="6184900"/>
            <a:ext cx="70485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Machine Learing Seminar | 2025. 09. 12(</a:t>
            </a:r>
            <a:r>
              <a:rPr b="1" i="0" lang="en-US" sz="31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금</a:t>
            </a:r>
            <a:r>
              <a:rPr b="1" i="0" lang="en-US" sz="31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43675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1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1"/>
          <p:cNvSpPr txBox="1"/>
          <p:nvPr/>
        </p:nvSpPr>
        <p:spPr>
          <a:xfrm>
            <a:off x="393700" y="647700"/>
            <a:ext cx="105156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공유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1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문제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도출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3340100"/>
            <a:ext cx="7413824" cy="56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2921000" y="3276663"/>
            <a:ext cx="6553200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1"/>
          <p:cNvSpPr txBox="1"/>
          <p:nvPr/>
        </p:nvSpPr>
        <p:spPr>
          <a:xfrm>
            <a:off x="2933700" y="5017186"/>
            <a:ext cx="66396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rgbClr val="FC523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1. 거의 모든 팀원이 로컬 RMSE와 리더보드 RMSE 점수의 괴리를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경험해서 리더보드의 점수를 예측할 수 없어 답답하고 힘듦을 느꼈다.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2. 로컬에서는 학습세트와 검증세트에서 안정적으로 예측했으나, 테스트 세트에서는 성능이 크게 저하되는 문제가 발생했다.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3. 전용면적 등 일부 변수들이 정규분포를 따르지 않아 모델 학습 과정에서 왜곡이 발생할 가능성이 확인되었다.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4. 카테고리형 변수가 중요도에서 과도하게 높은 비중을 차지하여 모델의 과적합이 의심되었고, 이로 인해 성능 향상이 정체되었다.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5. 원본 데이터의 성능을 높이고자 다양한 시도를 했지만, 계속해서 한계에 부딪히며 추가적인 성능 향상은 어려웠다.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6. 연도별 표본 수의 차이가 커서 미래 데이터를 안정적으로 학습하기 어려웠다.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4" name="Google Shape;254;p11"/>
          <p:cNvSpPr txBox="1"/>
          <p:nvPr/>
        </p:nvSpPr>
        <p:spPr>
          <a:xfrm>
            <a:off x="2424125" y="2832100"/>
            <a:ext cx="558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3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b="0" i="0" lang="en-US" sz="2800" u="none" cap="none" strike="noStrike">
                <a:solidFill>
                  <a:srgbClr val="8B71FF"/>
                </a:solidFill>
                <a:latin typeface="Calibri"/>
                <a:ea typeface="Calibri"/>
                <a:cs typeface="Calibri"/>
                <a:sym typeface="Calibri"/>
              </a:rPr>
              <a:t>문제</a:t>
            </a:r>
            <a:r>
              <a:rPr b="0" i="0" lang="en-US" sz="28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8B71FF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r>
              <a:rPr b="0" i="0" lang="en-US" sz="28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8B71FF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0" lang="en-US" sz="28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8B71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8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8B71FF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en-US" sz="28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8B71FF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1"/>
          <p:cNvSpPr txBox="1"/>
          <p:nvPr/>
        </p:nvSpPr>
        <p:spPr>
          <a:xfrm>
            <a:off x="17792700" y="9575800"/>
            <a:ext cx="330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57475" y="3279425"/>
            <a:ext cx="7295525" cy="50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9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9"/>
          <p:cNvSpPr txBox="1"/>
          <p:nvPr/>
        </p:nvSpPr>
        <p:spPr>
          <a:xfrm>
            <a:off x="393700" y="647700"/>
            <a:ext cx="63119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데이터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9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9"/>
          <p:cNvSpPr txBox="1"/>
          <p:nvPr/>
        </p:nvSpPr>
        <p:spPr>
          <a:xfrm>
            <a:off x="762000" y="3937000"/>
            <a:ext cx="988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자유롭게</a:t>
            </a:r>
            <a:r>
              <a:rPr b="1" i="1" lang="en-US" sz="15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이미지를</a:t>
            </a:r>
            <a:r>
              <a:rPr b="1" i="1" lang="en-US" sz="15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첨부해주세요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9"/>
          <p:cNvSpPr txBox="1"/>
          <p:nvPr/>
        </p:nvSpPr>
        <p:spPr>
          <a:xfrm>
            <a:off x="349250" y="2704300"/>
            <a:ext cx="17373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8735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2500"/>
              <a:buFont typeface="Calibri"/>
              <a:buChar char="●"/>
            </a:pPr>
            <a:r>
              <a:rPr i="1" lang="en-US" sz="2500">
                <a:solidFill>
                  <a:srgbClr val="C2C2C2"/>
                </a:solidFill>
                <a:latin typeface="Calibri"/>
                <a:ea typeface="Calibri"/>
                <a:cs typeface="Calibri"/>
                <a:sym typeface="Calibri"/>
              </a:rPr>
              <a:t>연도별 평균 집값 분포와,  연도별 평균 집값 추세를 확인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9" title="연도별 시각 분포 2025-09-08_150648.png"/>
          <p:cNvPicPr preferRelativeResize="0"/>
          <p:nvPr/>
        </p:nvPicPr>
        <p:blipFill rotWithShape="1">
          <a:blip r:embed="rId7">
            <a:alphaModFix/>
          </a:blip>
          <a:srcRect b="0" l="0" r="6217" t="0"/>
          <a:stretch/>
        </p:blipFill>
        <p:spPr>
          <a:xfrm>
            <a:off x="482600" y="3310025"/>
            <a:ext cx="8049799" cy="63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 title="연도별 집값 추세 2025-09-08_15055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81250" y="3310025"/>
            <a:ext cx="8471750" cy="634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37e3111330b_1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7e3111330b_16_0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g37e3111330b_16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1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7e3111330b_16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7e3111330b_16_0"/>
          <p:cNvSpPr txBox="1"/>
          <p:nvPr/>
        </p:nvSpPr>
        <p:spPr>
          <a:xfrm>
            <a:off x="393700" y="647700"/>
            <a:ext cx="110904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진대회 문제 해결 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g37e3111330b_16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e3111330b_16_0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7e3111330b_16_0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7e3111330b_16_0"/>
          <p:cNvSpPr txBox="1"/>
          <p:nvPr/>
        </p:nvSpPr>
        <p:spPr>
          <a:xfrm>
            <a:off x="646050" y="3301300"/>
            <a:ext cx="7253700" cy="51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1. 데이터 분할과 일반화 성능</a:t>
            </a:r>
            <a:endParaRPr b="1" sz="24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</a:rPr>
              <a:t>문제</a:t>
            </a:r>
            <a:r>
              <a:rPr lang="en-US" sz="1800">
                <a:solidFill>
                  <a:schemeClr val="lt1"/>
                </a:solidFill>
              </a:rPr>
              <a:t>: 로컬에서는 train/valid 성능이 안정적이나, test에서는 예측이 계속 빗나감.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</a:rPr>
              <a:t>가설</a:t>
            </a:r>
            <a:r>
              <a:rPr lang="en-US" sz="1800">
                <a:solidFill>
                  <a:schemeClr val="lt1"/>
                </a:solidFill>
              </a:rPr>
              <a:t>: valid는 랜덤/과거 섞임, test는 최근(2023-07~09) 국면. → 분포 차이로 valid 성능이 과대평가됨.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</a:rPr>
              <a:t>확인</a:t>
            </a:r>
            <a:r>
              <a:rPr lang="en-US" sz="1800">
                <a:solidFill>
                  <a:schemeClr val="lt1"/>
                </a:solidFill>
              </a:rPr>
              <a:t>: 랜덤 홀드아웃을 사용하다 보니 일반화 성능이 떨어짐.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</a:rPr>
              <a:t>대응</a:t>
            </a:r>
            <a:r>
              <a:rPr lang="en-US" sz="1800">
                <a:solidFill>
                  <a:schemeClr val="lt1"/>
                </a:solidFill>
              </a:rPr>
              <a:t>: </a:t>
            </a:r>
            <a:r>
              <a:rPr lang="en-US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TimeSeriesSplit</a:t>
            </a:r>
            <a:r>
              <a:rPr lang="en-US" sz="1800">
                <a:solidFill>
                  <a:schemeClr val="lt1"/>
                </a:solidFill>
              </a:rPr>
              <a:t>을 사용, 과거 데이터로 미래를 검증.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</a:rPr>
              <a:t>결과</a:t>
            </a:r>
            <a:r>
              <a:rPr lang="en-US" sz="1800">
                <a:solidFill>
                  <a:schemeClr val="lt1"/>
                </a:solidFill>
              </a:rPr>
              <a:t>: RMSE가 로컬 6~7천대 → 2만대로 점프. → 일반화 성능 저하 확인.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 sz="1800">
                <a:solidFill>
                  <a:schemeClr val="lt1"/>
                </a:solidFill>
              </a:rPr>
              <a:t>결론</a:t>
            </a:r>
            <a:r>
              <a:rPr lang="en-US" sz="1800">
                <a:solidFill>
                  <a:schemeClr val="lt1"/>
                </a:solidFill>
              </a:rPr>
              <a:t>: </a:t>
            </a:r>
            <a:r>
              <a:rPr b="1" lang="en-US" sz="1800">
                <a:solidFill>
                  <a:schemeClr val="lt1"/>
                </a:solidFill>
              </a:rPr>
              <a:t>시간 순서를 고려하지 않고 학습하면 미래 예측 성능이 왜곡된다.</a:t>
            </a:r>
            <a:endParaRPr b="1" sz="1800">
              <a:solidFill>
                <a:schemeClr val="lt1"/>
              </a:solidFill>
            </a:endParaRPr>
          </a:p>
          <a:p>
            <a:pPr indent="-4318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t/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7e3111330b_16_0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37e3111330b_16_0" title="lightgbm_rmse_holdout_timespli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83725" y="3301300"/>
            <a:ext cx="7723174" cy="58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37e3111330b_16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7e3111330b_16_19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37e3111330b_16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1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7e3111330b_16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7e3111330b_16_19"/>
          <p:cNvSpPr txBox="1"/>
          <p:nvPr/>
        </p:nvSpPr>
        <p:spPr>
          <a:xfrm>
            <a:off x="393700" y="647700"/>
            <a:ext cx="10908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진대회 문제 해결 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37e3111330b_16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7e3111330b_16_19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37e3111330b_16_19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37e3111330b_16_19"/>
          <p:cNvSpPr txBox="1"/>
          <p:nvPr/>
        </p:nvSpPr>
        <p:spPr>
          <a:xfrm>
            <a:off x="482600" y="3301300"/>
            <a:ext cx="7253700" cy="51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2. 이상치와 분포 왜곡</a:t>
            </a:r>
            <a:endParaRPr b="1" sz="23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US" sz="1700">
                <a:solidFill>
                  <a:schemeClr val="lt1"/>
                </a:solidFill>
              </a:rPr>
              <a:t>문제</a:t>
            </a:r>
            <a:r>
              <a:rPr lang="en-US" sz="1700">
                <a:solidFill>
                  <a:schemeClr val="lt1"/>
                </a:solidFill>
              </a:rPr>
              <a:t>: 일부 feature(전용면적, 층, 전체동수 등)가 정규분포를 따르지 않고 이상치가 많음.</a:t>
            </a:r>
            <a:br>
              <a:rPr lang="en-U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US" sz="1700">
                <a:solidFill>
                  <a:schemeClr val="lt1"/>
                </a:solidFill>
              </a:rPr>
              <a:t>가설</a:t>
            </a:r>
            <a:r>
              <a:rPr lang="en-US" sz="1700">
                <a:solidFill>
                  <a:schemeClr val="lt1"/>
                </a:solidFill>
              </a:rPr>
              <a:t>: 이상치를 제거하면 성능 향상.</a:t>
            </a:r>
            <a:br>
              <a:rPr lang="en-U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US" sz="1700">
                <a:solidFill>
                  <a:schemeClr val="lt1"/>
                </a:solidFill>
              </a:rPr>
              <a:t>확인</a:t>
            </a:r>
            <a:r>
              <a:rPr lang="en-US" sz="1700">
                <a:solidFill>
                  <a:schemeClr val="lt1"/>
                </a:solidFill>
              </a:rPr>
              <a:t>: 시각화(histplot, boxplot)로 분포를 확인 → 대부분 좌측 치우침 + 우측 꼬리.</a:t>
            </a:r>
            <a:br>
              <a:rPr lang="en-U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US" sz="1700">
                <a:solidFill>
                  <a:schemeClr val="lt1"/>
                </a:solidFill>
              </a:rPr>
              <a:t>대응</a:t>
            </a:r>
            <a:r>
              <a:rPr lang="en-US" sz="1700">
                <a:solidFill>
                  <a:schemeClr val="lt1"/>
                </a:solidFill>
              </a:rPr>
              <a:t>: drop 대신 log 변환 선택. 변환 후 분포가 중앙으로 모임.</a:t>
            </a:r>
            <a:br>
              <a:rPr lang="en-U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US" sz="1700">
                <a:solidFill>
                  <a:schemeClr val="lt1"/>
                </a:solidFill>
              </a:rPr>
              <a:t>결과</a:t>
            </a:r>
            <a:r>
              <a:rPr lang="en-US" sz="1700">
                <a:solidFill>
                  <a:schemeClr val="lt1"/>
                </a:solidFill>
              </a:rPr>
              <a:t>: LGBM 단일 모델 기준 유의미한 성능 개선 없음. → LGBM이 이상치에 강건함 확인.</a:t>
            </a:r>
            <a:br>
              <a:rPr lang="en-US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US" sz="1700">
                <a:solidFill>
                  <a:schemeClr val="lt1"/>
                </a:solidFill>
              </a:rPr>
              <a:t>결론</a:t>
            </a:r>
            <a:r>
              <a:rPr lang="en-US" sz="1700">
                <a:solidFill>
                  <a:schemeClr val="lt1"/>
                </a:solidFill>
              </a:rPr>
              <a:t>: </a:t>
            </a:r>
            <a:r>
              <a:rPr b="1" lang="en-US" sz="1700">
                <a:solidFill>
                  <a:schemeClr val="lt1"/>
                </a:solidFill>
              </a:rPr>
              <a:t>트리 모델은 값 자체보다 임계값으로 구간을 나누기 때문에 이상치 영향이 제한적이다.</a:t>
            </a:r>
            <a:endParaRPr b="1" sz="17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996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302" name="Google Shape;302;g37e3111330b_16_19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37e3111330b_16_19" title="fb76a7b9-acc5-4bff-aaff-9943e491b9fb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8350" y="3411150"/>
            <a:ext cx="4994100" cy="4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7e3111330b_16_19" title="d7504173-50fc-4de3-a2bb-dd5471432ebd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30200" y="3429000"/>
            <a:ext cx="4900601" cy="43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37e3111330b_16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7e3111330b_16_36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37e3111330b_16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1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7e3111330b_16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37e3111330b_16_36"/>
          <p:cNvSpPr txBox="1"/>
          <p:nvPr/>
        </p:nvSpPr>
        <p:spPr>
          <a:xfrm>
            <a:off x="393700" y="647700"/>
            <a:ext cx="11022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진대회 문제 해결 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g37e3111330b_16_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37e3111330b_16_36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7e3111330b_16_36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37e3111330b_16_36"/>
          <p:cNvSpPr txBox="1"/>
          <p:nvPr/>
        </p:nvSpPr>
        <p:spPr>
          <a:xfrm>
            <a:off x="646050" y="3301300"/>
            <a:ext cx="7253700" cy="6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3. 범주형 변수와 과적합</a:t>
            </a:r>
            <a:endParaRPr b="1" sz="22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문제: 카테고리형 변수(동, 구, 아파트명 등)가 importance에서 과도하게 높음 → 과적합 의심.</a:t>
            </a:r>
            <a:br>
              <a:rPr b="1" lang="en-US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가설: 인코딩 방식 문제.</a:t>
            </a:r>
            <a:br>
              <a:rPr b="1" lang="en-US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확인: 전부 라벨 인코딩 상태 확인.</a:t>
            </a:r>
            <a:br>
              <a:rPr b="1" lang="en-US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대응:</a:t>
            </a:r>
            <a:br>
              <a:rPr b="1" lang="en-US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</a:rPr>
              <a:t>동/아파트명 → 타겟 인코딩 + 스무딩 (m=1, 5, 10, 50, 100, 200 sweep)</a:t>
            </a:r>
            <a:br>
              <a:rPr b="1" lang="en-US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</a:rPr>
              <a:t>구 → 원-핫 인코딩 (종류 25개)</a:t>
            </a:r>
            <a:br>
              <a:rPr b="1" lang="en-US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>
                <a:solidFill>
                  <a:schemeClr val="lt1"/>
                </a:solidFill>
              </a:rPr>
              <a:t>도로명 → 빈도 인코딩 (카테고리 수 9천+).</a:t>
            </a:r>
            <a:br>
              <a:rPr b="1" lang="en-US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결과: 스무딩만으로 importance 영향력 억제 실패 → 오히려 성능 저하.</a:t>
            </a:r>
            <a:br>
              <a:rPr b="1" lang="en-US" sz="1600">
                <a:solidFill>
                  <a:schemeClr val="lt1"/>
                </a:solidFill>
              </a:rPr>
            </a:br>
            <a:r>
              <a:rPr b="1" lang="en-US" sz="1600">
                <a:solidFill>
                  <a:schemeClr val="lt1"/>
                </a:solidFill>
              </a:rPr>
              <a:t> → 동, 아파트명 feature drop 후 성능 개선 (RMSE 24000 → 17300).</a:t>
            </a:r>
            <a:br>
              <a:rPr b="1" lang="en-US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-US" sz="1600">
                <a:solidFill>
                  <a:schemeClr val="lt1"/>
                </a:solidFill>
              </a:rPr>
              <a:t>결론: 집값에 직접적으로 중요한 feature라도 과적합을 유발하면 과감히 제거해야 한다.</a:t>
            </a:r>
            <a:br>
              <a:rPr b="1" lang="en-US" sz="1600">
                <a:solidFill>
                  <a:schemeClr val="lt1"/>
                </a:solidFill>
              </a:rPr>
            </a:b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996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318" name="Google Shape;318;g37e3111330b_16_36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g37e3111330b_16_36" title="lightgbm_categorical_overfittin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7475" y="2933400"/>
            <a:ext cx="9387049" cy="628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37e3111330b_16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7e3111330b_16_52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g37e3111330b_16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1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7e3111330b_16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7e3111330b_16_52"/>
          <p:cNvSpPr txBox="1"/>
          <p:nvPr/>
        </p:nvSpPr>
        <p:spPr>
          <a:xfrm>
            <a:off x="393700" y="647700"/>
            <a:ext cx="12163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진대회 문제 해결 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g37e3111330b_16_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7e3111330b_16_52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37e3111330b_16_52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37e3111330b_16_52"/>
          <p:cNvSpPr txBox="1"/>
          <p:nvPr/>
        </p:nvSpPr>
        <p:spPr>
          <a:xfrm>
            <a:off x="646050" y="3301300"/>
            <a:ext cx="7253700" cy="6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lt1"/>
                </a:solidFill>
              </a:rPr>
              <a:t>4. 외부 거시경제 변수 추가</a:t>
            </a:r>
            <a:endParaRPr b="1" sz="19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-US" sz="1300">
                <a:solidFill>
                  <a:schemeClr val="lt1"/>
                </a:solidFill>
              </a:rPr>
              <a:t>문제: 원본 데이터만으로는 성능 한계.</a:t>
            </a:r>
            <a:br>
              <a:rPr b="1" lang="en-US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-US" sz="1300">
                <a:solidFill>
                  <a:schemeClr val="lt1"/>
                </a:solidFill>
              </a:rPr>
              <a:t>가설: 금리, GDP, CPI, 거래량 같은 거시경제 feature 추가 시 성능 향상.</a:t>
            </a:r>
            <a:br>
              <a:rPr b="1" lang="en-US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-US" sz="1300">
                <a:solidFill>
                  <a:schemeClr val="lt1"/>
                </a:solidFill>
              </a:rPr>
              <a:t>확인:</a:t>
            </a:r>
            <a:br>
              <a:rPr b="1" lang="en-US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n-US" sz="1300">
                <a:solidFill>
                  <a:schemeClr val="lt1"/>
                </a:solidFill>
              </a:rPr>
              <a:t>한국은행·KOSIS에서 데이터 수집 (2007~2023).</a:t>
            </a:r>
            <a:br>
              <a:rPr b="1" lang="en-US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n-US" sz="1300">
                <a:solidFill>
                  <a:schemeClr val="lt1"/>
                </a:solidFill>
              </a:rPr>
              <a:t>금리: 2023 동결 → 상수 처리 위험. → 구간화(cut) 후 저·중·고금리로 나눔.</a:t>
            </a:r>
            <a:br>
              <a:rPr b="1" lang="en-US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n-US" sz="1300">
                <a:solidFill>
                  <a:schemeClr val="lt1"/>
                </a:solidFill>
              </a:rPr>
              <a:t>거래량 × 금리 조합 파생변수 생성.</a:t>
            </a:r>
            <a:br>
              <a:rPr b="1" lang="en-US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n-US" sz="1300">
                <a:solidFill>
                  <a:schemeClr val="lt1"/>
                </a:solidFill>
              </a:rPr>
              <a:t>GDP: 분기 데이터 → 월별 선형 보간(50→56 → 52, 54, 56).</a:t>
            </a:r>
            <a:br>
              <a:rPr b="1" lang="en-US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-US" sz="1300">
                <a:solidFill>
                  <a:schemeClr val="lt1"/>
                </a:solidFill>
              </a:rPr>
              <a:t>대응: heatmap 분석 → 월별 GDP와 CPI의 상관관계 99%. → GDP drop.</a:t>
            </a:r>
            <a:br>
              <a:rPr b="1" lang="en-US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-US" sz="1300">
                <a:solidFill>
                  <a:schemeClr val="lt1"/>
                </a:solidFill>
              </a:rPr>
              <a:t>결과:</a:t>
            </a:r>
            <a:br>
              <a:rPr b="1" lang="en-US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n-US" sz="1300">
                <a:solidFill>
                  <a:schemeClr val="lt1"/>
                </a:solidFill>
              </a:rPr>
              <a:t>로컬 제출: RMSE 17370 → 17300 (소폭 개선).</a:t>
            </a:r>
            <a:br>
              <a:rPr b="1" lang="en-US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n-US" sz="1300">
                <a:solidFill>
                  <a:schemeClr val="lt1"/>
                </a:solidFill>
              </a:rPr>
              <a:t>최종 보드: RMSE 13000대 → 대폭 개선.</a:t>
            </a:r>
            <a:br>
              <a:rPr b="1" lang="en-US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-US" sz="1300">
                <a:solidFill>
                  <a:schemeClr val="lt1"/>
                </a:solidFill>
              </a:rPr>
              <a:t>결론: 실제 사회에서 집값에 영향을 주는 변수들은 단기 효과는 약해도 장기적으로 일반화 성능을 높인다.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996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333" name="Google Shape;333;g37e3111330b_16_52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g37e3111330b_16_52" title="lightgbm_macro_features.png"/>
          <p:cNvPicPr preferRelativeResize="0"/>
          <p:nvPr/>
        </p:nvPicPr>
        <p:blipFill rotWithShape="1">
          <a:blip r:embed="rId7">
            <a:alphaModFix/>
          </a:blip>
          <a:srcRect b="0" l="1428" r="1418" t="0"/>
          <a:stretch/>
        </p:blipFill>
        <p:spPr>
          <a:xfrm>
            <a:off x="8037475" y="2933400"/>
            <a:ext cx="9387050" cy="628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37e3111330b_16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7e3111330b_16_85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37e3111330b_16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1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7e3111330b_16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7e3111330b_16_85"/>
          <p:cNvSpPr txBox="1"/>
          <p:nvPr/>
        </p:nvSpPr>
        <p:spPr>
          <a:xfrm>
            <a:off x="393700" y="647700"/>
            <a:ext cx="6312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데이터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37e3111330b_16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7e3111330b_16_85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37e3111330b_16_85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7e3111330b_16_85"/>
          <p:cNvSpPr txBox="1"/>
          <p:nvPr/>
        </p:nvSpPr>
        <p:spPr>
          <a:xfrm>
            <a:off x="762000" y="3937000"/>
            <a:ext cx="9880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자유롭게</a:t>
            </a:r>
            <a:r>
              <a:rPr b="1" i="1" lang="en-US" sz="15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이미지를</a:t>
            </a:r>
            <a:r>
              <a:rPr b="1" i="1" lang="en-US" sz="15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첨부해주세요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37e3111330b_16_85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g37e3111330b_16_85" title="yearly_sample_counts_colored_clean.png"/>
          <p:cNvPicPr preferRelativeResize="0"/>
          <p:nvPr/>
        </p:nvPicPr>
        <p:blipFill rotWithShape="1">
          <a:blip r:embed="rId7">
            <a:alphaModFix/>
          </a:blip>
          <a:srcRect b="5595" l="0" r="0" t="5595"/>
          <a:stretch/>
        </p:blipFill>
        <p:spPr>
          <a:xfrm>
            <a:off x="530600" y="2478825"/>
            <a:ext cx="17373599" cy="69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37e3111330b_16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7e3111330b_16_68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g37e3111330b_16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1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7e3111330b_16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37e3111330b_16_68"/>
          <p:cNvSpPr txBox="1"/>
          <p:nvPr/>
        </p:nvSpPr>
        <p:spPr>
          <a:xfrm>
            <a:off x="393700" y="647700"/>
            <a:ext cx="128256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진대회 문제 해결 </a:t>
            </a:r>
            <a:r>
              <a:rPr lang="en-US" sz="4800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g37e3111330b_16_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7e3111330b_16_68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37e3111330b_16_68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7e3111330b_16_68"/>
          <p:cNvSpPr txBox="1"/>
          <p:nvPr/>
        </p:nvSpPr>
        <p:spPr>
          <a:xfrm>
            <a:off x="646050" y="3301300"/>
            <a:ext cx="7253700" cy="6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</a:rPr>
              <a:t>. 연도별 표본 불균형</a:t>
            </a:r>
            <a:endParaRPr b="1" sz="21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</a:rPr>
              <a:t>문제: 연도별 데이터 불균형 심각 (2014~2020 집중, 2022~2023 희소).</a:t>
            </a:r>
            <a:br>
              <a:rPr b="1" lang="en-US" sz="1500">
                <a:solidFill>
                  <a:schemeClr val="lt1"/>
                </a:solidFill>
              </a:rPr>
            </a:b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</a:rPr>
              <a:t>가설: 연도별 가중치 보정 시 예측 성능 향상.</a:t>
            </a:r>
            <a:br>
              <a:rPr b="1" lang="en-US" sz="1500">
                <a:solidFill>
                  <a:schemeClr val="lt1"/>
                </a:solidFill>
              </a:rPr>
            </a:b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</a:rPr>
              <a:t>확인: 계약년별 count 집계 후 중앙값 기준으로 가중치 계산: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br>
              <a:rPr b="1" lang="en-US" sz="1500">
                <a:solidFill>
                  <a:schemeClr val="lt1"/>
                </a:solidFill>
              </a:rPr>
            </a:br>
            <a:r>
              <a:rPr b="1" lang="en-US" sz="1500">
                <a:solidFill>
                  <a:schemeClr val="lt1"/>
                </a:solidFill>
              </a:rPr>
              <a:t> 대응: 샘플 수 많은 연도 → 작은 가중치 / 샘플 적은 연도 → 큰 가중치.</a:t>
            </a:r>
            <a:br>
              <a:rPr b="1" lang="en-US" sz="1500">
                <a:solidFill>
                  <a:schemeClr val="lt1"/>
                </a:solidFill>
              </a:rPr>
            </a:b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</a:rPr>
              <a:t>결과:</a:t>
            </a:r>
            <a:br>
              <a:rPr b="1" lang="en-US" sz="1500">
                <a:solidFill>
                  <a:schemeClr val="lt1"/>
                </a:solidFill>
              </a:rPr>
            </a:br>
            <a:endParaRPr b="1"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en-US" sz="1500">
                <a:solidFill>
                  <a:schemeClr val="lt1"/>
                </a:solidFill>
              </a:rPr>
              <a:t>로컬 RMSE 17300 → 15700 개선.</a:t>
            </a:r>
            <a:br>
              <a:rPr b="1" lang="en-US" sz="1500">
                <a:solidFill>
                  <a:schemeClr val="lt1"/>
                </a:solidFill>
              </a:rPr>
            </a:br>
            <a:endParaRPr b="1"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en-US" sz="1500">
                <a:solidFill>
                  <a:schemeClr val="lt1"/>
                </a:solidFill>
              </a:rPr>
              <a:t>최종 보드 RMSE 11063 달성.</a:t>
            </a:r>
            <a:br>
              <a:rPr b="1" lang="en-US" sz="1500">
                <a:solidFill>
                  <a:schemeClr val="lt1"/>
                </a:solidFill>
              </a:rPr>
            </a:b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</a:rPr>
              <a:t>결론: 데이터 불균형 시 가중치 학습은 강력한 성능 개선을 가져온다.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996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363" name="Google Shape;363;g37e3111330b_16_68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37e3111330b_16_68" title="스크린샷 2025-09-12 153107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700" y="2857600"/>
            <a:ext cx="7688625" cy="66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7e3111330b_16_68" title="year_weight_chart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56325" y="2747838"/>
            <a:ext cx="9474473" cy="665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85265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3"/>
          <p:cNvSpPr txBox="1"/>
          <p:nvPr/>
        </p:nvSpPr>
        <p:spPr>
          <a:xfrm>
            <a:off x="12268200" y="9138165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3"/>
          <p:cNvSpPr txBox="1"/>
          <p:nvPr/>
        </p:nvSpPr>
        <p:spPr>
          <a:xfrm>
            <a:off x="393700" y="647700"/>
            <a:ext cx="105156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공유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3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3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8576788" y="-5195837"/>
            <a:ext cx="838200" cy="1632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548987" y="665714"/>
            <a:ext cx="838200" cy="1637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4453179" y="5359556"/>
            <a:ext cx="2946400" cy="2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10274300" y="5937765"/>
            <a:ext cx="28702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3"/>
          <p:cNvSpPr txBox="1"/>
          <p:nvPr/>
        </p:nvSpPr>
        <p:spPr>
          <a:xfrm>
            <a:off x="1841500" y="2923746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3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3"/>
          <p:cNvSpPr txBox="1"/>
          <p:nvPr/>
        </p:nvSpPr>
        <p:spPr>
          <a:xfrm>
            <a:off x="1198525" y="3788260"/>
            <a:ext cx="4702200" cy="23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800">
              <a:solidFill>
                <a:srgbClr val="FC5230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800">
              <a:solidFill>
                <a:srgbClr val="FC5230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800">
              <a:solidFill>
                <a:srgbClr val="FC5230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800">
              <a:solidFill>
                <a:srgbClr val="FC5230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800">
                <a:solidFill>
                  <a:srgbClr val="00FF00"/>
                </a:solidFill>
              </a:rPr>
              <a:t>모델 성능 향상</a:t>
            </a:r>
            <a:endParaRPr b="1" i="1"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sz="1800">
                <a:solidFill>
                  <a:schemeClr val="lt1"/>
                </a:solidFill>
              </a:rPr>
              <a:t>가중치 적용 전 RMSE: </a:t>
            </a:r>
            <a:r>
              <a:rPr b="1" lang="en-US" sz="1800">
                <a:solidFill>
                  <a:schemeClr val="lt1"/>
                </a:solidFill>
              </a:rPr>
              <a:t>17,300 → 가중치 적용 후 RMSE:    15,700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sz="1800">
                <a:solidFill>
                  <a:schemeClr val="lt1"/>
                </a:solidFill>
              </a:rPr>
              <a:t>최종 리더보드 결과에서는 </a:t>
            </a:r>
            <a:r>
              <a:rPr b="1" lang="en-US" sz="1800">
                <a:solidFill>
                  <a:schemeClr val="lt1"/>
                </a:solidFill>
              </a:rPr>
              <a:t>11,063 RMSE</a:t>
            </a:r>
            <a:r>
              <a:rPr lang="en-US" sz="1800">
                <a:solidFill>
                  <a:schemeClr val="lt1"/>
                </a:solidFill>
              </a:rPr>
              <a:t>로 추가 성능 향상을 확인.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800">
                <a:solidFill>
                  <a:srgbClr val="00FF00"/>
                </a:solidFill>
              </a:rPr>
              <a:t>결론</a:t>
            </a:r>
            <a:endParaRPr b="1" i="1" sz="1800">
              <a:solidFill>
                <a:srgbClr val="00FF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sz="1800">
                <a:solidFill>
                  <a:schemeClr val="lt1"/>
                </a:solidFill>
              </a:rPr>
              <a:t>데이터 분포가 불균형할 때, </a:t>
            </a:r>
            <a:r>
              <a:rPr b="1" lang="en-US" sz="1800">
                <a:solidFill>
                  <a:schemeClr val="lt1"/>
                </a:solidFill>
              </a:rPr>
              <a:t>연도별 가중치 부여 기법</a:t>
            </a:r>
            <a:r>
              <a:rPr lang="en-US" sz="1800">
                <a:solidFill>
                  <a:schemeClr val="lt1"/>
                </a:solidFill>
              </a:rPr>
              <a:t>을 적용하면 데이터 불균형이 완화되고 모델 성능이 유의미하게 향상됨.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</a:endParaRPr>
          </a:p>
        </p:txBody>
      </p:sp>
      <p:pic>
        <p:nvPicPr>
          <p:cNvPr id="384" name="Google Shape;384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98525" y="3635627"/>
            <a:ext cx="41148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3"/>
          <p:cNvSpPr txBox="1"/>
          <p:nvPr/>
        </p:nvSpPr>
        <p:spPr>
          <a:xfrm>
            <a:off x="1305950" y="2857500"/>
            <a:ext cx="55023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3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3"/>
          <p:cNvSpPr txBox="1"/>
          <p:nvPr/>
        </p:nvSpPr>
        <p:spPr>
          <a:xfrm>
            <a:off x="12103100" y="3181865"/>
            <a:ext cx="4254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자유롭게</a:t>
            </a:r>
            <a:r>
              <a:rPr b="1" i="1" lang="en-US" sz="15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이미지를</a:t>
            </a:r>
            <a:r>
              <a:rPr b="1" i="1" lang="en-US" sz="15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첨부해주세요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3"/>
          <p:cNvSpPr txBox="1"/>
          <p:nvPr/>
        </p:nvSpPr>
        <p:spPr>
          <a:xfrm>
            <a:off x="17830800" y="8922265"/>
            <a:ext cx="254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13" title="lightgbm_weighting_effect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96850" y="2820550"/>
            <a:ext cx="9960851" cy="62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37e3111330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61150"/>
            <a:ext cx="18288000" cy="40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7e3111330b_0_3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g37e3111330b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1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7e3111330b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7e3111330b_0_3"/>
          <p:cNvSpPr txBox="1"/>
          <p:nvPr/>
        </p:nvSpPr>
        <p:spPr>
          <a:xfrm>
            <a:off x="393700" y="647700"/>
            <a:ext cx="105156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공유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7e3111330b_0_3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7e3111330b_0_3"/>
          <p:cNvSpPr txBox="1"/>
          <p:nvPr/>
        </p:nvSpPr>
        <p:spPr>
          <a:xfrm>
            <a:off x="17792700" y="9575800"/>
            <a:ext cx="33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g37e3111330b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97200" y="431800"/>
            <a:ext cx="1981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37e3111330b_0_3"/>
          <p:cNvSpPr txBox="1"/>
          <p:nvPr/>
        </p:nvSpPr>
        <p:spPr>
          <a:xfrm>
            <a:off x="15862300" y="508000"/>
            <a:ext cx="1638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도출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37e3111330b_0_3"/>
          <p:cNvSpPr txBox="1"/>
          <p:nvPr/>
        </p:nvSpPr>
        <p:spPr>
          <a:xfrm>
            <a:off x="1423725" y="4656119"/>
            <a:ext cx="5013300" cy="23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600">
              <a:solidFill>
                <a:srgbClr val="FC523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600">
              <a:solidFill>
                <a:srgbClr val="FC523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데이터 분할 방식이 성능 평가에 미치는 영향을 체감함. Random split으로는 로컬 RMSE 6~7천이었지만, 실제 테스트 환경과 유사한 TimeSeriesSplit으로 바꾸니 RMSE가 2만으로 급등.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 </a:t>
            </a:r>
            <a:endParaRPr i="1" sz="1800">
              <a:solidFill>
                <a:schemeClr val="lt1"/>
              </a:solidFill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FF00"/>
              </a:buClr>
              <a:buSzPts val="1800"/>
              <a:buChar char="-"/>
            </a:pPr>
            <a:r>
              <a:rPr b="1" lang="en-US" sz="1800">
                <a:solidFill>
                  <a:srgbClr val="00FF00"/>
                </a:solidFill>
              </a:rPr>
              <a:t>결론</a:t>
            </a:r>
            <a:endParaRPr i="1"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랜덤 분할은 과대평가를 유발하며, 시계열 데이터에서는 시간 순서를 고려한 분할이 필수적임.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2700">
              <a:solidFill>
                <a:schemeClr val="lt1"/>
              </a:solidFill>
            </a:endParaRPr>
          </a:p>
        </p:txBody>
      </p:sp>
      <p:pic>
        <p:nvPicPr>
          <p:cNvPr id="403" name="Google Shape;403;g37e3111330b_0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8676239" y="-4365836"/>
            <a:ext cx="929700" cy="1597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37e3111330b_0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737600" y="520700"/>
            <a:ext cx="838200" cy="160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7e3111330b_0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5092700" y="6667500"/>
            <a:ext cx="2946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37e3111330b_0_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10134600" y="6667500"/>
            <a:ext cx="28702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37e3111330b_0_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62100" y="3054350"/>
            <a:ext cx="143002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37e3111330b_0_3"/>
          <p:cNvSpPr txBox="1"/>
          <p:nvPr/>
        </p:nvSpPr>
        <p:spPr>
          <a:xfrm>
            <a:off x="1746875" y="2552750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3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b="0" i="0" lang="en-US" sz="28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도출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37e3111330b_0_3"/>
          <p:cNvSpPr txBox="1"/>
          <p:nvPr/>
        </p:nvSpPr>
        <p:spPr>
          <a:xfrm>
            <a:off x="6821713" y="4635600"/>
            <a:ext cx="4350600" cy="26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800">
                <a:solidFill>
                  <a:schemeClr val="lt1"/>
                </a:solidFill>
              </a:rPr>
              <a:t>모든 피처가 좌측 쏠림 + 우측 긴 꼬리 분포를 보여 log 변환으로 정규화를 함</a:t>
            </a:r>
            <a:endParaRPr sz="18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lang="en-US" sz="1600">
                <a:solidFill>
                  <a:srgbClr val="00FF00"/>
                </a:solidFill>
              </a:rPr>
              <a:t>결과</a:t>
            </a:r>
            <a:endParaRPr sz="1600">
              <a:solidFill>
                <a:srgbClr val="00FF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이상치 처리를 위해 log 변환을 적용했지만 성능 향상이 없었음.</a:t>
            </a:r>
            <a:endParaRPr sz="18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FF00"/>
              </a:buClr>
              <a:buSzPts val="1600"/>
              <a:buChar char="-"/>
            </a:pPr>
            <a:r>
              <a:rPr b="1" lang="en-US" sz="1600">
                <a:solidFill>
                  <a:srgbClr val="00FF00"/>
                </a:solidFill>
              </a:rPr>
              <a:t>결론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</a:rPr>
              <a:t>LightGBM 같은 트리 모델은 임계값 기반 분할을 사용해 이상치에 강건하다는 것을 체감함</a:t>
            </a:r>
            <a:r>
              <a:rPr lang="en-US" sz="1600">
                <a:solidFill>
                  <a:schemeClr val="lt1"/>
                </a:solidFill>
              </a:rPr>
              <a:t>.</a:t>
            </a:r>
            <a:endParaRPr i="1" sz="2100">
              <a:solidFill>
                <a:schemeClr val="lt1"/>
              </a:solidFill>
            </a:endParaRPr>
          </a:p>
        </p:txBody>
      </p:sp>
      <p:sp>
        <p:nvSpPr>
          <p:cNvPr id="410" name="Google Shape;410;g37e3111330b_0_3"/>
          <p:cNvSpPr txBox="1"/>
          <p:nvPr/>
        </p:nvSpPr>
        <p:spPr>
          <a:xfrm>
            <a:off x="11908500" y="4357960"/>
            <a:ext cx="48222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600">
              <a:solidFill>
                <a:srgbClr val="FC523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카테고리 변수 인코딩 문제로 성능이 저하되어 타깃 인코딩, 스무딩 등 다양한 기법을 시도했지만 과적합이 해결되지 않았음. 결국 동/아파트명 피처를 완전히 제거하니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FF00"/>
              </a:buClr>
              <a:buSzPts val="1800"/>
              <a:buChar char="-"/>
            </a:pPr>
            <a:r>
              <a:rPr b="1" lang="en-US" sz="1800">
                <a:solidFill>
                  <a:srgbClr val="00FF00"/>
                </a:solidFill>
              </a:rPr>
              <a:t>결론</a:t>
            </a:r>
            <a:endParaRPr i="1"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RMSE가 24,000 → 17,300으로 28% 개선됨. 중요해 보이는 피처라도 과적합을 유발하면 과감히 제거하는 것이 더 나을 수 있다는 것을 체감함.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6800" y="2679700"/>
            <a:ext cx="13614400" cy="49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2679700" y="3175000"/>
            <a:ext cx="15113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692400" y="5118100"/>
            <a:ext cx="38481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5130800" y="3187700"/>
            <a:ext cx="2971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5130800" y="4241800"/>
            <a:ext cx="10604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130800" y="5295900"/>
            <a:ext cx="10604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130800" y="6337300"/>
            <a:ext cx="10604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04. </a:t>
            </a:r>
            <a:r>
              <a:rPr b="0" i="0" lang="en-US" sz="36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1410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14100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600" y="368300"/>
            <a:ext cx="2362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00" y="9753600"/>
            <a:ext cx="3822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37e3111330b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7e3111330b_0_25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g37e3111330b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1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37e3111330b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37e3111330b_0_25"/>
          <p:cNvSpPr txBox="1"/>
          <p:nvPr/>
        </p:nvSpPr>
        <p:spPr>
          <a:xfrm>
            <a:off x="393700" y="647700"/>
            <a:ext cx="105156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공유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37e3111330b_0_25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37e3111330b_0_25"/>
          <p:cNvSpPr txBox="1"/>
          <p:nvPr/>
        </p:nvSpPr>
        <p:spPr>
          <a:xfrm>
            <a:off x="17792700" y="9575800"/>
            <a:ext cx="33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g37e3111330b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97200" y="431800"/>
            <a:ext cx="1981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37e3111330b_0_25"/>
          <p:cNvSpPr txBox="1"/>
          <p:nvPr/>
        </p:nvSpPr>
        <p:spPr>
          <a:xfrm>
            <a:off x="15862300" y="508000"/>
            <a:ext cx="1638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도출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37e3111330b_0_25"/>
          <p:cNvSpPr txBox="1"/>
          <p:nvPr/>
        </p:nvSpPr>
        <p:spPr>
          <a:xfrm>
            <a:off x="6929250" y="4689700"/>
            <a:ext cx="4317900" cy="22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연도별 데이터 분포가 불균형해서(2014~2020년에 집중) 최신 데이터 학습이 어려웠음. 샘플 수가 적은 연도에는 높은 가중치를, 많은 연도에는 낮은 가중치를 부여함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FF00"/>
              </a:buClr>
              <a:buSzPts val="1800"/>
              <a:buChar char="-"/>
            </a:pPr>
            <a:r>
              <a:rPr b="1" lang="en-US" sz="1800">
                <a:solidFill>
                  <a:srgbClr val="00FF00"/>
                </a:solidFill>
              </a:rPr>
              <a:t>결론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RMSE 17,300 → 15,700으로 개선되고 최종 보드 점수도 11,063으로 크게 향상됨</a:t>
            </a:r>
            <a:r>
              <a:rPr lang="en-US" sz="1800">
                <a:solidFill>
                  <a:schemeClr val="lt1"/>
                </a:solidFill>
              </a:rPr>
              <a:t>. </a:t>
            </a:r>
            <a:r>
              <a:rPr b="1" lang="en-US" sz="1800">
                <a:solidFill>
                  <a:schemeClr val="lt1"/>
                </a:solidFill>
              </a:rPr>
              <a:t>데이터 불균형 상황에서는 가중치 부여가 효과적이라는 것을 체감함</a:t>
            </a:r>
            <a:r>
              <a:rPr lang="en-US" sz="1800">
                <a:solidFill>
                  <a:schemeClr val="lt1"/>
                </a:solidFill>
              </a:rPr>
              <a:t>.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</a:endParaRPr>
          </a:p>
        </p:txBody>
      </p:sp>
      <p:pic>
        <p:nvPicPr>
          <p:cNvPr id="425" name="Google Shape;425;g37e3111330b_0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899800" y="628850"/>
            <a:ext cx="838200" cy="160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37e3111330b_0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5092700" y="6667500"/>
            <a:ext cx="2946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37e3111330b_0_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10134600" y="6667500"/>
            <a:ext cx="28702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37e3111330b_0_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71450" y="3162300"/>
            <a:ext cx="143002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37e3111330b_0_25"/>
          <p:cNvSpPr txBox="1"/>
          <p:nvPr/>
        </p:nvSpPr>
        <p:spPr>
          <a:xfrm>
            <a:off x="1584675" y="2654400"/>
            <a:ext cx="431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3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b="0" i="0" lang="en-US" sz="28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도출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37e3111330b_0_25"/>
          <p:cNvSpPr txBox="1"/>
          <p:nvPr/>
        </p:nvSpPr>
        <p:spPr>
          <a:xfrm>
            <a:off x="1947200" y="4466450"/>
            <a:ext cx="41529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원본 데이터만으로는 성능 개선에 한계가 있어 금리, GDP, CPI, 부동산 거래량 등 매크로 지표를 추가함. 금리는 구간 분할 후 거래량과 곱해 파생변수를 만들고, 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GDP는 월 단위로 보간했음. 로컬에서는 소폭 개선(17,370 → 17,300)이었지만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FF00"/>
              </a:buClr>
              <a:buSzPts val="1800"/>
              <a:buChar char="-"/>
            </a:pPr>
            <a:r>
              <a:rPr b="1" lang="en-US" sz="1800">
                <a:solidFill>
                  <a:srgbClr val="00FF00"/>
                </a:solidFill>
              </a:rPr>
              <a:t>결론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최종 보드에서 13,000대를 달성해 일반화 성능이 크게 향상됨</a:t>
            </a:r>
            <a:r>
              <a:rPr lang="en-US" sz="1800">
                <a:solidFill>
                  <a:schemeClr val="lt1"/>
                </a:solidFill>
              </a:rPr>
              <a:t>. </a:t>
            </a:r>
            <a:r>
              <a:rPr b="1" lang="en-US" sz="1800">
                <a:solidFill>
                  <a:schemeClr val="lt1"/>
                </a:solidFill>
              </a:rPr>
              <a:t>매크로 지표는 단기적 영향은 적지만 장기적 일반화 성능 향상에 핵심적이라는 것을 체감함</a:t>
            </a:r>
            <a:r>
              <a:rPr lang="en-US" sz="1800">
                <a:solidFill>
                  <a:schemeClr val="lt1"/>
                </a:solidFill>
              </a:rPr>
              <a:t>.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1" sz="1800">
              <a:solidFill>
                <a:schemeClr val="lt1"/>
              </a:solidFill>
            </a:endParaRPr>
          </a:p>
        </p:txBody>
      </p:sp>
      <p:sp>
        <p:nvSpPr>
          <p:cNvPr id="431" name="Google Shape;431;g37e3111330b_0_25"/>
          <p:cNvSpPr txBox="1"/>
          <p:nvPr/>
        </p:nvSpPr>
        <p:spPr>
          <a:xfrm>
            <a:off x="12268200" y="4317900"/>
            <a:ext cx="4152900" cy="22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결측치를 단순히 삭제·평균 대체하기보다 indicator 변수로 변환했더니, 결측 자체가 중요한 신호로 작용해 일반화 성능이 개선됨. 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FF00"/>
              </a:buClr>
              <a:buSzPts val="1800"/>
              <a:buChar char="-"/>
            </a:pPr>
            <a:r>
              <a:rPr b="1" lang="en-US" sz="1800">
                <a:solidFill>
                  <a:srgbClr val="00FF00"/>
                </a:solidFill>
              </a:rPr>
              <a:t>결론</a:t>
            </a:r>
            <a:endParaRPr b="1" sz="1800">
              <a:solidFill>
                <a:srgbClr val="00FF00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결측은 단순한 결함이 아니라 모델이 활용할 수 있는 정보라는 점을 체감함.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2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2"/>
          <p:cNvSpPr txBox="1"/>
          <p:nvPr/>
        </p:nvSpPr>
        <p:spPr>
          <a:xfrm>
            <a:off x="393700" y="647700"/>
            <a:ext cx="105156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공유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2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2"/>
          <p:cNvSpPr txBox="1"/>
          <p:nvPr/>
        </p:nvSpPr>
        <p:spPr>
          <a:xfrm>
            <a:off x="17792700" y="9575800"/>
            <a:ext cx="330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97200" y="431800"/>
            <a:ext cx="1981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2"/>
          <p:cNvSpPr txBox="1"/>
          <p:nvPr/>
        </p:nvSpPr>
        <p:spPr>
          <a:xfrm>
            <a:off x="15862300" y="508000"/>
            <a:ext cx="16383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도출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2"/>
          <p:cNvSpPr txBox="1"/>
          <p:nvPr/>
        </p:nvSpPr>
        <p:spPr>
          <a:xfrm>
            <a:off x="2019300" y="5422900"/>
            <a:ext cx="4152900" cy="2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들을 drop할 때 feature importance만 보고 하는 게 아닌 도메인 지식도 중요하단 걸 체감함. feature importance를 보고 top 15 만 남겼으나 성능이 떨어졌고,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FF00"/>
              </a:buClr>
              <a:buSzPts val="1800"/>
              <a:buChar char="-"/>
            </a:pPr>
            <a:r>
              <a:rPr b="1" lang="en-US" sz="1800">
                <a:solidFill>
                  <a:srgbClr val="00FF00"/>
                </a:solidFill>
              </a:rPr>
              <a:t>결론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도메인지식을 더해 feature 추가했더니 성능 증가.</a:t>
            </a:r>
            <a:endParaRPr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8737600" y="-4330700"/>
            <a:ext cx="838200" cy="160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737600" y="520700"/>
            <a:ext cx="838200" cy="160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5092700" y="6667500"/>
            <a:ext cx="2946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10134600" y="6667500"/>
            <a:ext cx="28702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79600" y="4927600"/>
            <a:ext cx="143002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2"/>
          <p:cNvSpPr txBox="1"/>
          <p:nvPr/>
        </p:nvSpPr>
        <p:spPr>
          <a:xfrm>
            <a:off x="1841500" y="4165600"/>
            <a:ext cx="43180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3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b="0" i="0" lang="en-US" sz="28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도출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2"/>
          <p:cNvSpPr txBox="1"/>
          <p:nvPr/>
        </p:nvSpPr>
        <p:spPr>
          <a:xfrm>
            <a:off x="6991350" y="5410150"/>
            <a:ext cx="4152900" cy="22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로컬과 리더보드의 RMES 차이가 많이 나던 문제는 Train/Validation나눌 때 랜덤 분할이 아닌 시계열 validation 분할 적용해서 해결함.</a:t>
            </a:r>
            <a:endParaRPr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 txBox="1"/>
          <p:nvPr/>
        </p:nvSpPr>
        <p:spPr>
          <a:xfrm>
            <a:off x="11976100" y="5448300"/>
            <a:ext cx="48045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모델을 학습시킬 때 최신 데이터만을 포함하고자 2017년 데이터부터 학습시켰는데 이 방법이 로컬 RMSE와 Public 리더보드의  성능은 크게 향상시켰으나 최종적인  Private 리더보드에서는 성능이 대폭 저하됨을 확인함.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-"/>
            </a:pPr>
            <a:r>
              <a:rPr b="1" lang="en-US" sz="1800">
                <a:solidFill>
                  <a:srgbClr val="00FF00"/>
                </a:solidFill>
              </a:rPr>
              <a:t>결론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최신정보도 중요하지만 이미 모델 학습시 연도별 가중치를 부여하였으므로 최대한 많은 데이터를 학습시키는 게 Private 리더보드에서는 유리하다는 점을 확인함.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37e3111330b_0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37e3111330b_0_219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g37e3111330b_0_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1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37e3111330b_0_2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7e3111330b_0_219"/>
          <p:cNvSpPr txBox="1"/>
          <p:nvPr/>
        </p:nvSpPr>
        <p:spPr>
          <a:xfrm>
            <a:off x="393700" y="647700"/>
            <a:ext cx="6312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lang="en-US" sz="4800">
                <a:solidFill>
                  <a:srgbClr val="FFAABB"/>
                </a:solidFill>
              </a:rPr>
              <a:t> </a:t>
            </a:r>
            <a:r>
              <a:rPr lang="en-US" sz="4800">
                <a:solidFill>
                  <a:srgbClr val="FFAABB"/>
                </a:solidFill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g37e3111330b_0_2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37e3111330b_0_219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37e3111330b_0_219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37e3111330b_0_219"/>
          <p:cNvSpPr txBox="1"/>
          <p:nvPr/>
        </p:nvSpPr>
        <p:spPr>
          <a:xfrm>
            <a:off x="762000" y="3937000"/>
            <a:ext cx="9880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자유롭게</a:t>
            </a:r>
            <a:r>
              <a:rPr b="1" i="1" lang="en-US" sz="15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이미지를</a:t>
            </a:r>
            <a:r>
              <a:rPr b="1" i="1" lang="en-US" sz="15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5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첨부해주세요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37e3111330b_0_219"/>
          <p:cNvSpPr txBox="1"/>
          <p:nvPr/>
        </p:nvSpPr>
        <p:spPr>
          <a:xfrm>
            <a:off x="349250" y="2704300"/>
            <a:ext cx="17373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8735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i="1"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리더보드 최종결과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37e3111330b_0_219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g37e3111330b_0_219" title="스크린샷 2025-09-12 12090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6525" y="2704300"/>
            <a:ext cx="8245825" cy="71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2260600"/>
            <a:ext cx="18288000" cy="8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4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5500" y="3378200"/>
            <a:ext cx="1511300" cy="7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4"/>
          <p:cNvSpPr txBox="1"/>
          <p:nvPr/>
        </p:nvSpPr>
        <p:spPr>
          <a:xfrm>
            <a:off x="8877300" y="3479800"/>
            <a:ext cx="647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4"/>
          <p:cNvSpPr txBox="1"/>
          <p:nvPr/>
        </p:nvSpPr>
        <p:spPr>
          <a:xfrm>
            <a:off x="5422900" y="4483100"/>
            <a:ext cx="76327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400" y="5588000"/>
            <a:ext cx="10096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4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우리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팀의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달성도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느낀점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계획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4"/>
          <p:cNvSpPr txBox="1"/>
          <p:nvPr/>
        </p:nvSpPr>
        <p:spPr>
          <a:xfrm>
            <a:off x="17830800" y="9626600"/>
            <a:ext cx="254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5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5"/>
          <p:cNvSpPr txBox="1"/>
          <p:nvPr/>
        </p:nvSpPr>
        <p:spPr>
          <a:xfrm>
            <a:off x="393700" y="647700"/>
            <a:ext cx="96012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5"/>
          <p:cNvSpPr txBox="1"/>
          <p:nvPr/>
        </p:nvSpPr>
        <p:spPr>
          <a:xfrm>
            <a:off x="4076700" y="2787600"/>
            <a:ext cx="62484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우리</a:t>
            </a:r>
            <a:r>
              <a:rPr b="0" i="1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팀의</a:t>
            </a:r>
            <a:r>
              <a:rPr b="0" i="1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처음</a:t>
            </a:r>
            <a:r>
              <a:rPr b="0" i="1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목표에서</a:t>
            </a:r>
            <a:r>
              <a:rPr b="0" i="1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어디까지</a:t>
            </a:r>
            <a:r>
              <a:rPr b="0" i="1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도달했는가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5"/>
          <p:cNvSpPr txBox="1"/>
          <p:nvPr/>
        </p:nvSpPr>
        <p:spPr>
          <a:xfrm>
            <a:off x="4089400" y="3939808"/>
            <a:ext cx="120015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1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lt1"/>
                </a:solidFill>
              </a:rPr>
              <a:t>우리 팀은 처음에 </a:t>
            </a:r>
            <a:r>
              <a:rPr b="1" lang="en-US" sz="2000">
                <a:solidFill>
                  <a:schemeClr val="lt1"/>
                </a:solidFill>
              </a:rPr>
              <a:t>기본적인 모델 구축과 데이터 전처리 경험</a:t>
            </a:r>
            <a:r>
              <a:rPr lang="en-US" sz="2000">
                <a:solidFill>
                  <a:schemeClr val="lt1"/>
                </a:solidFill>
              </a:rPr>
              <a:t>을 목표로 삼았다.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-US" sz="1600">
                <a:solidFill>
                  <a:srgbClr val="FC5230"/>
                </a:solidFill>
              </a:rPr>
              <a:t>* </a:t>
            </a:r>
            <a:r>
              <a:rPr i="1" lang="en-US" sz="1600">
                <a:solidFill>
                  <a:schemeClr val="lt1"/>
                </a:solidFill>
              </a:rPr>
              <a:t> </a:t>
            </a:r>
            <a:r>
              <a:rPr lang="en-US" sz="2000">
                <a:solidFill>
                  <a:schemeClr val="lt1"/>
                </a:solidFill>
              </a:rPr>
              <a:t>하지만 실제 수행 과정에서 </a:t>
            </a:r>
            <a:r>
              <a:rPr b="1" lang="en-US" sz="2000">
                <a:solidFill>
                  <a:schemeClr val="lt1"/>
                </a:solidFill>
              </a:rPr>
              <a:t>데이터 불균형 해결, 다양한 인코딩 기법 적용, 시계열 분할 전략 활용</a:t>
            </a:r>
            <a:r>
              <a:rPr lang="en-US" sz="2000">
                <a:solidFill>
                  <a:schemeClr val="lt1"/>
                </a:solidFill>
              </a:rPr>
              <a:t>까지 나아갔으며, 단순 학습을 넘어 </a:t>
            </a:r>
            <a:r>
              <a:rPr b="1" lang="en-US" sz="2000">
                <a:solidFill>
                  <a:schemeClr val="lt1"/>
                </a:solidFill>
              </a:rPr>
              <a:t>일반화 성능을 크게 개선하는 단계</a:t>
            </a:r>
            <a:r>
              <a:rPr lang="en-US" sz="2000">
                <a:solidFill>
                  <a:schemeClr val="lt1"/>
                </a:solidFill>
              </a:rPr>
              <a:t>까지 도달할 수 있었다.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493" name="Google Shape;49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5700" y="3248025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5"/>
          <p:cNvSpPr txBox="1"/>
          <p:nvPr/>
        </p:nvSpPr>
        <p:spPr>
          <a:xfrm>
            <a:off x="2425700" y="3317925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Point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5"/>
          <p:cNvSpPr txBox="1"/>
          <p:nvPr/>
        </p:nvSpPr>
        <p:spPr>
          <a:xfrm>
            <a:off x="4946475" y="8577500"/>
            <a:ext cx="9004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5"/>
          <p:cNvSpPr txBox="1"/>
          <p:nvPr/>
        </p:nvSpPr>
        <p:spPr>
          <a:xfrm>
            <a:off x="4076700" y="5530850"/>
            <a:ext cx="6248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우리</a:t>
            </a:r>
            <a:r>
              <a:rPr b="0" i="1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팀이</a:t>
            </a:r>
            <a:r>
              <a:rPr b="0" i="1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잘했던</a:t>
            </a:r>
            <a:r>
              <a:rPr b="0" i="1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5"/>
          <p:cNvSpPr txBox="1"/>
          <p:nvPr/>
        </p:nvSpPr>
        <p:spPr>
          <a:xfrm>
            <a:off x="4089400" y="5994475"/>
            <a:ext cx="12001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u="none" cap="none" strike="noStrike">
                <a:solidFill>
                  <a:srgbClr val="FC523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en-US" sz="2000">
                <a:solidFill>
                  <a:schemeClr val="lt1"/>
                </a:solidFill>
              </a:rPr>
              <a:t>최종결과와 상관없이 대회 초반부터 리더보드의 상단을 줄곧 유지할 수 있었던 것이 사기진작에 도움이 되었다.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C523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en-US" sz="2000">
                <a:solidFill>
                  <a:schemeClr val="lt1"/>
                </a:solidFill>
              </a:rPr>
              <a:t>각자의 실력을 높이고 최대한 많은 실험을 시도해 보는 것에 가장 우선순위를 두었다.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498" name="Google Shape;49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3000" y="549275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15"/>
          <p:cNvSpPr txBox="1"/>
          <p:nvPr/>
        </p:nvSpPr>
        <p:spPr>
          <a:xfrm>
            <a:off x="2438400" y="553085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Point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4076700" y="7054175"/>
            <a:ext cx="6248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협업하면서</a:t>
            </a:r>
            <a:r>
              <a:rPr b="0" i="1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아쉬웠던</a:t>
            </a:r>
            <a:r>
              <a:rPr b="0" i="1" lang="en-US" sz="24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5"/>
          <p:cNvSpPr txBox="1"/>
          <p:nvPr/>
        </p:nvSpPr>
        <p:spPr>
          <a:xfrm>
            <a:off x="4089400" y="7635825"/>
            <a:ext cx="120015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u="none" cap="none" strike="noStrike">
                <a:solidFill>
                  <a:srgbClr val="FC523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2000">
                <a:solidFill>
                  <a:schemeClr val="lt1"/>
                </a:solidFill>
              </a:rPr>
              <a:t> </a:t>
            </a:r>
            <a:r>
              <a:rPr lang="en-US" sz="2000">
                <a:solidFill>
                  <a:schemeClr val="lt1"/>
                </a:solidFill>
              </a:rPr>
              <a:t>각자의 학습시간과 계획을 최대한 존중하고, 오로지 온라인으로만 소통해야 했기 때문에 소통이 원활하지 못했음.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C523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en-US" sz="2000">
                <a:solidFill>
                  <a:schemeClr val="lt1"/>
                </a:solidFill>
              </a:rPr>
              <a:t>향후 계획 : 팀워크 강화와 원활한 소통만 보강하여 더욱 시너지 효과를 내겠음.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502" name="Google Shape;50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5700" y="7016025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5"/>
          <p:cNvSpPr txBox="1"/>
          <p:nvPr/>
        </p:nvSpPr>
        <p:spPr>
          <a:xfrm>
            <a:off x="2438400" y="7085925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Point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5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5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5"/>
          <p:cNvSpPr txBox="1"/>
          <p:nvPr/>
        </p:nvSpPr>
        <p:spPr>
          <a:xfrm>
            <a:off x="17792700" y="9575800"/>
            <a:ext cx="330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g37e3111330b_16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37e3111330b_16_104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g37e3111330b_16_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1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37e3111330b_16_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37e3111330b_16_104"/>
          <p:cNvSpPr txBox="1"/>
          <p:nvPr/>
        </p:nvSpPr>
        <p:spPr>
          <a:xfrm>
            <a:off x="393700" y="647700"/>
            <a:ext cx="9601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37e3111330b_16_104"/>
          <p:cNvSpPr txBox="1"/>
          <p:nvPr/>
        </p:nvSpPr>
        <p:spPr>
          <a:xfrm>
            <a:off x="4946475" y="8577500"/>
            <a:ext cx="9004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37e3111330b_16_104"/>
          <p:cNvSpPr txBox="1"/>
          <p:nvPr/>
        </p:nvSpPr>
        <p:spPr>
          <a:xfrm>
            <a:off x="4089400" y="2940050"/>
            <a:ext cx="6248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1" lang="en-US" sz="24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ML경진대회를 진행하면서 아쉬웠던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37e3111330b_16_104"/>
          <p:cNvSpPr txBox="1"/>
          <p:nvPr/>
        </p:nvSpPr>
        <p:spPr>
          <a:xfrm>
            <a:off x="3898900" y="5689600"/>
            <a:ext cx="120015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-US" sz="2800">
                <a:solidFill>
                  <a:schemeClr val="lt1"/>
                </a:solidFill>
              </a:rPr>
              <a:t> </a:t>
            </a:r>
            <a:r>
              <a:rPr b="1" lang="en-US" sz="1900">
                <a:solidFill>
                  <a:schemeClr val="lt1"/>
                </a:solidFill>
              </a:rPr>
              <a:t>초기 데이터 이해 부족</a:t>
            </a:r>
            <a:r>
              <a:rPr lang="en-US" sz="1900">
                <a:solidFill>
                  <a:schemeClr val="lt1"/>
                </a:solidFill>
              </a:rPr>
              <a:t> → 분포 불균형이나 시간축 왜곡 문제를 초기에 충분히 점검하지 못해, 후반에야 교정이 이뤄졌음.</a:t>
            </a:r>
            <a:br>
              <a:rPr lang="en-US" sz="1900">
                <a:solidFill>
                  <a:schemeClr val="lt1"/>
                </a:solidFill>
              </a:rPr>
            </a:b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b="1" lang="en-US" sz="1900">
                <a:solidFill>
                  <a:schemeClr val="lt1"/>
                </a:solidFill>
              </a:rPr>
              <a:t>피처 엔지니어링의 실험 폭 제한</a:t>
            </a:r>
            <a:r>
              <a:rPr lang="en-US" sz="1900">
                <a:solidFill>
                  <a:schemeClr val="lt1"/>
                </a:solidFill>
              </a:rPr>
              <a:t> → 거시경제 변수나 파생변수를 적극적으로 활용하기 시작한 시점이 늦어서 성능 개선 효과를 충분히 살리지 못했음.</a:t>
            </a:r>
            <a:br>
              <a:rPr lang="en-US" sz="1900">
                <a:solidFill>
                  <a:schemeClr val="lt1"/>
                </a:solidFill>
              </a:rPr>
            </a:b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b="1" lang="en-US" sz="1900">
                <a:solidFill>
                  <a:schemeClr val="lt1"/>
                </a:solidFill>
              </a:rPr>
              <a:t>인코딩 및 과적합 제어 전략 미흡</a:t>
            </a:r>
            <a:r>
              <a:rPr lang="en-US" sz="1900">
                <a:solidFill>
                  <a:schemeClr val="lt1"/>
                </a:solidFill>
              </a:rPr>
              <a:t> → 범주형 변수 처리에서 과적합 리스크를 조기에 차단하지 못해 많은 시행착오가 있었음.</a:t>
            </a:r>
            <a:br>
              <a:rPr lang="en-US" sz="1900">
                <a:solidFill>
                  <a:schemeClr val="lt1"/>
                </a:solidFill>
              </a:rPr>
            </a:b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b="1" lang="en-US" sz="1900">
                <a:solidFill>
                  <a:schemeClr val="lt1"/>
                </a:solidFill>
              </a:rPr>
              <a:t>모델 다양성 부족</a:t>
            </a:r>
            <a:r>
              <a:rPr lang="en-US" sz="1900">
                <a:solidFill>
                  <a:schemeClr val="lt1"/>
                </a:solidFill>
              </a:rPr>
              <a:t> → LightGBM 중심으로만 접근해, 앙상블이나 다른 모델과의 비교 실험이 부족했음.</a:t>
            </a:r>
            <a:endParaRPr sz="19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520" name="Google Shape;520;g37e3111330b_16_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5700" y="294005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37e3111330b_16_104"/>
          <p:cNvSpPr txBox="1"/>
          <p:nvPr/>
        </p:nvSpPr>
        <p:spPr>
          <a:xfrm>
            <a:off x="2438400" y="300995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Point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37e3111330b_16_104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g37e3111330b_16_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37e3111330b_16_104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회고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37e3111330b_16_104"/>
          <p:cNvSpPr txBox="1"/>
          <p:nvPr/>
        </p:nvSpPr>
        <p:spPr>
          <a:xfrm>
            <a:off x="17792700" y="9575800"/>
            <a:ext cx="33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8" y="5115011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6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6"/>
          <p:cNvSpPr txBox="1"/>
          <p:nvPr/>
        </p:nvSpPr>
        <p:spPr>
          <a:xfrm>
            <a:off x="393700" y="647700"/>
            <a:ext cx="78359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소감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6"/>
          <p:cNvSpPr txBox="1"/>
          <p:nvPr/>
        </p:nvSpPr>
        <p:spPr>
          <a:xfrm>
            <a:off x="1173075" y="2606761"/>
            <a:ext cx="2006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9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안현태</a:t>
            </a:r>
            <a:endParaRPr b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6"/>
          <p:cNvSpPr txBox="1"/>
          <p:nvPr/>
        </p:nvSpPr>
        <p:spPr>
          <a:xfrm>
            <a:off x="393700" y="4590800"/>
            <a:ext cx="3406500" cy="27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800">
              <a:solidFill>
                <a:srgbClr val="888888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EDA부터 다양한 실험과 모델 학습을 반복하며 전체 파이프라인을 직접 경험할 수 있었다.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성능 향상에 한계가 있다고 느끼면서도 다양한 시도를 이어갔고, 작은 성과에도 큰 기쁨을 느낄 수 있었다.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이번 경진대회는 도전과 배움을 동시에 안겨준 값진 경험이었다.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/>
              <a:t>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6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6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느낀점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6"/>
          <p:cNvSpPr txBox="1"/>
          <p:nvPr/>
        </p:nvSpPr>
        <p:spPr>
          <a:xfrm>
            <a:off x="8455107" y="2695661"/>
            <a:ext cx="11958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9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정용재</a:t>
            </a:r>
            <a:endParaRPr b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6"/>
          <p:cNvSpPr txBox="1"/>
          <p:nvPr/>
        </p:nvSpPr>
        <p:spPr>
          <a:xfrm>
            <a:off x="7537498" y="4980060"/>
            <a:ext cx="3108900" cy="20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2주 동안 열심히 달려왔는데, 이 과정에서 동료들로부터 많이 배우고 유익한 인사이트를 얻을 수 있었다.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기존 실시간 강의, 온라인 강의에서는 한번에 많은 것들을 배우다 보니까 온전히 내것으로 흡수하지 못했는데, 경진대회를 진행하며 온전히 한 가지 영역에 집중 할 수 있어서 좋았다.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6"/>
          <p:cNvSpPr txBox="1"/>
          <p:nvPr/>
        </p:nvSpPr>
        <p:spPr>
          <a:xfrm>
            <a:off x="12039552" y="2718287"/>
            <a:ext cx="11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9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주예령</a:t>
            </a:r>
            <a:endParaRPr b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6"/>
          <p:cNvSpPr txBox="1"/>
          <p:nvPr/>
        </p:nvSpPr>
        <p:spPr>
          <a:xfrm>
            <a:off x="11089498" y="3732739"/>
            <a:ext cx="3011400" cy="21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다양한 배경의 사람들이 모인만큼 배움의 우선순위도 다른것 같아 개인적인 페이스 유지와 팀원들간의 갭, 시간관리를 잘 해야한다는 방향을 가지고 참여해야 할것 같다.</a:t>
            </a:r>
            <a:endParaRPr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6"/>
          <p:cNvSpPr txBox="1"/>
          <p:nvPr/>
        </p:nvSpPr>
        <p:spPr>
          <a:xfrm>
            <a:off x="15504225" y="2695711"/>
            <a:ext cx="1035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9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손은혜</a:t>
            </a:r>
            <a:endParaRPr b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6"/>
          <p:cNvSpPr txBox="1"/>
          <p:nvPr/>
        </p:nvSpPr>
        <p:spPr>
          <a:xfrm>
            <a:off x="14543999" y="3815345"/>
            <a:ext cx="3108900" cy="31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전처리, 피처 엔지니어링, 모델 학습 등 전 과정을 해볼 수 있어서 좋았다.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fail fast learn faster전략으로 다양한 데이터를 가공해 넣고 feature들도 조합해 보고 모델도 여러 모델을 쓰는 등 여러 시도를 통해 많은 걸 배울 수 있었다. </a:t>
            </a:r>
            <a:endParaRPr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6"/>
          <p:cNvSpPr txBox="1"/>
          <p:nvPr/>
        </p:nvSpPr>
        <p:spPr>
          <a:xfrm>
            <a:off x="17830800" y="9626600"/>
            <a:ext cx="254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254225" y="6077111"/>
            <a:ext cx="5297275" cy="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6"/>
          <p:cNvSpPr txBox="1"/>
          <p:nvPr/>
        </p:nvSpPr>
        <p:spPr>
          <a:xfrm>
            <a:off x="5069147" y="2695664"/>
            <a:ext cx="11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900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문서연</a:t>
            </a:r>
            <a:endParaRPr b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6"/>
          <p:cNvSpPr txBox="1"/>
          <p:nvPr/>
        </p:nvSpPr>
        <p:spPr>
          <a:xfrm>
            <a:off x="4079674" y="4797848"/>
            <a:ext cx="3011400" cy="18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아직은 실력이 많이 부족함을 느꼈다 더욱 많은 학습을 해야겠다 생각을 했다.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줄곧 팀이 리더보드상위권을 유지하게 한 내 자신은 칭찬해 주고 싶지만,  다음엔 더 튼튼한 모델로 리드해야겠다 다짐했다.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8360745" y="6061111"/>
            <a:ext cx="5297275" cy="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4744737" y="6061111"/>
            <a:ext cx="5297275" cy="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1731043" y="6077111"/>
            <a:ext cx="5297275" cy="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7"/>
          <p:cNvSpPr txBox="1"/>
          <p:nvPr/>
        </p:nvSpPr>
        <p:spPr>
          <a:xfrm>
            <a:off x="1181100" y="3594100"/>
            <a:ext cx="70104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r>
              <a:rPr b="0" i="0" lang="en-US" sz="7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17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 rot="10800000">
            <a:off x="1206500" y="5092700"/>
            <a:ext cx="12192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177800"/>
            <a:ext cx="3822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7"/>
          <p:cNvSpPr txBox="1"/>
          <p:nvPr/>
        </p:nvSpPr>
        <p:spPr>
          <a:xfrm>
            <a:off x="1181100" y="3136900"/>
            <a:ext cx="68834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Life-Changing Education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7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8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8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8700"/>
            <a:ext cx="18288000" cy="8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5500" y="3365500"/>
            <a:ext cx="1511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5092700" y="4483100"/>
            <a:ext cx="81661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400" y="5588000"/>
            <a:ext cx="10096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팀장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방식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8877300" y="3467100"/>
            <a:ext cx="647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544" y="56388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257300" y="1943100"/>
            <a:ext cx="11747500" cy="7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lang="en-US" sz="44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4400">
                <a:solidFill>
                  <a:srgbClr val="C2C2C2"/>
                </a:solidFill>
                <a:latin typeface="Calibri"/>
                <a:ea typeface="Calibri"/>
                <a:cs typeface="Calibri"/>
                <a:sym typeface="Calibri"/>
              </a:rPr>
              <a:t>SIGMA7-7조</a:t>
            </a:r>
            <a:r>
              <a:rPr b="0" lang="en-US" sz="44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en-US" sz="4400">
                <a:solidFill>
                  <a:srgbClr val="C2C2C2"/>
                </a:solidFill>
              </a:rPr>
              <a:t> </a:t>
            </a:r>
            <a:endParaRPr b="0" sz="4400" u="none" cap="none" strike="noStrike">
              <a:solidFill>
                <a:srgbClr val="C2C2C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69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C2C2C2"/>
                </a:solidFill>
                <a:latin typeface="Calibri"/>
                <a:ea typeface="Calibri"/>
                <a:cs typeface="Calibri"/>
                <a:sym typeface="Calibri"/>
              </a:rPr>
              <a:t>도전 속에서 배움과 성장을 이뤄내자!</a:t>
            </a:r>
            <a:endParaRPr b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 title="156163982.png"/>
          <p:cNvPicPr preferRelativeResize="0"/>
          <p:nvPr/>
        </p:nvPicPr>
        <p:blipFill rotWithShape="1">
          <a:blip r:embed="rId5">
            <a:alphaModFix/>
          </a:blip>
          <a:srcRect b="826" l="0" r="0" t="835"/>
          <a:stretch/>
        </p:blipFill>
        <p:spPr>
          <a:xfrm>
            <a:off x="1085850" y="3708400"/>
            <a:ext cx="22860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482600" y="6616700"/>
            <a:ext cx="3492500" cy="1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B71FF"/>
                </a:solidFill>
                <a:latin typeface="Calibri"/>
                <a:ea typeface="Calibri"/>
                <a:cs typeface="Calibri"/>
                <a:sym typeface="Calibri"/>
              </a:rPr>
              <a:t>팀장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안현태</a:t>
            </a:r>
            <a:endParaRPr b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AI,게임개발/</a:t>
            </a:r>
            <a:endParaRPr b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레저스포츠학과/</a:t>
            </a:r>
            <a:endParaRPr b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팀 활동 주도/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EDA</a:t>
            </a:r>
            <a:r>
              <a:rPr b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담당</a:t>
            </a:r>
            <a:endParaRPr b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4" title="156163982.png"/>
          <p:cNvPicPr preferRelativeResize="0"/>
          <p:nvPr/>
        </p:nvPicPr>
        <p:blipFill rotWithShape="1">
          <a:blip r:embed="rId5">
            <a:alphaModFix/>
          </a:blip>
          <a:srcRect b="826" l="0" r="0" t="835"/>
          <a:stretch/>
        </p:blipFill>
        <p:spPr>
          <a:xfrm>
            <a:off x="4527722" y="3708400"/>
            <a:ext cx="22860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3924422" y="6144569"/>
            <a:ext cx="34926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8B71FF"/>
                </a:solidFill>
                <a:latin typeface="Calibri"/>
                <a:ea typeface="Calibri"/>
                <a:cs typeface="Calibri"/>
                <a:sym typeface="Calibri"/>
              </a:rPr>
              <a:t>			팀원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문서연</a:t>
            </a:r>
            <a:endParaRPr b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Agent,업무자동화</a:t>
            </a:r>
            <a:r>
              <a:rPr b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b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학사:회계학, 석사:회계재무학/</a:t>
            </a:r>
            <a:endParaRPr b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도전 독려/리더보드 순위권 유지</a:t>
            </a:r>
            <a:endParaRPr b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4" title="156163982.png"/>
          <p:cNvPicPr preferRelativeResize="0"/>
          <p:nvPr/>
        </p:nvPicPr>
        <p:blipFill rotWithShape="1">
          <a:blip r:embed="rId5">
            <a:alphaModFix/>
          </a:blip>
          <a:srcRect b="826" l="0" r="0" t="835"/>
          <a:stretch/>
        </p:blipFill>
        <p:spPr>
          <a:xfrm>
            <a:off x="7844138" y="3708400"/>
            <a:ext cx="22860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7336138" y="6820586"/>
            <a:ext cx="34926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B71FF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정용재</a:t>
            </a:r>
            <a:endParaRPr b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Computer Vision </a:t>
            </a:r>
            <a:r>
              <a:rPr b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b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조선해양공학과 공학석사/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전처리 및 외부데이터 테스트</a:t>
            </a:r>
            <a:endParaRPr b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4" title="156163982.png"/>
          <p:cNvPicPr preferRelativeResize="0"/>
          <p:nvPr/>
        </p:nvPicPr>
        <p:blipFill rotWithShape="1">
          <a:blip r:embed="rId5">
            <a:alphaModFix/>
          </a:blip>
          <a:srcRect b="826" l="0" r="0" t="835"/>
          <a:stretch/>
        </p:blipFill>
        <p:spPr>
          <a:xfrm>
            <a:off x="11410435" y="3721100"/>
            <a:ext cx="22860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10694785" y="6606364"/>
            <a:ext cx="3746400" cy="16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8B71FF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주예령</a:t>
            </a:r>
            <a:endParaRPr b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머신러닝,딥러닝/ 학사:경영,석사:MBA,환경정책, 법학 /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모델 테스트</a:t>
            </a:r>
            <a:endParaRPr b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4" title="156163982.png"/>
          <p:cNvPicPr preferRelativeResize="0"/>
          <p:nvPr/>
        </p:nvPicPr>
        <p:blipFill rotWithShape="1">
          <a:blip r:embed="rId5">
            <a:alphaModFix/>
          </a:blip>
          <a:srcRect b="826" l="0" r="0" t="835"/>
          <a:stretch/>
        </p:blipFill>
        <p:spPr>
          <a:xfrm>
            <a:off x="14861746" y="3721100"/>
            <a:ext cx="22860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14353746" y="6833286"/>
            <a:ext cx="34926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B71FF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손은혜</a:t>
            </a:r>
            <a:endParaRPr b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VLM,NLP</a:t>
            </a:r>
            <a:r>
              <a:rPr b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endParaRPr b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국제무역학, 언어석사/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외부데이터 가공 및 테스트, 다양한 모델로 테스트</a:t>
            </a:r>
            <a:endParaRPr b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8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8700"/>
            <a:ext cx="18288000" cy="8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5500" y="3365500"/>
            <a:ext cx="1511300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8877300" y="3467100"/>
            <a:ext cx="647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5092700" y="4483100"/>
            <a:ext cx="81661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절차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400" y="5588000"/>
            <a:ext cx="10096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/>
        </p:nvSpPr>
        <p:spPr>
          <a:xfrm>
            <a:off x="6362700" y="6007100"/>
            <a:ext cx="55499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수립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내용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/>
          <p:nvPr/>
        </p:nvSpPr>
        <p:spPr>
          <a:xfrm>
            <a:off x="393700" y="635000"/>
            <a:ext cx="63119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수립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9795717" y="6696342"/>
            <a:ext cx="76368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2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r>
              <a:rPr b="0" i="1" lang="en-US" sz="20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1" lang="en-US" sz="20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1" lang="en-US" sz="20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설명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주어진 데이터를 활용하여 서울의 아파트 실거래가를 효과적으로 예측하는 모델을 개발하는 대회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2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기간</a:t>
            </a:r>
            <a:r>
              <a:rPr b="0" i="1" lang="en-US" sz="20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2025. 09.0</a:t>
            </a:r>
            <a:r>
              <a:rPr lang="en-US" sz="2000">
                <a:solidFill>
                  <a:schemeClr val="lt1"/>
                </a:solidFill>
              </a:rPr>
              <a:t>1</a:t>
            </a:r>
            <a:r>
              <a:rPr b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~ 09.1</a:t>
            </a:r>
            <a:r>
              <a:rPr lang="en-US" sz="2000">
                <a:solidFill>
                  <a:schemeClr val="lt1"/>
                </a:solidFill>
              </a:rPr>
              <a:t>2</a:t>
            </a:r>
            <a:endParaRPr b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6900" y="5689600"/>
            <a:ext cx="8051800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/>
        </p:nvSpPr>
        <p:spPr>
          <a:xfrm>
            <a:off x="11201400" y="5753100"/>
            <a:ext cx="4610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1536700" y="5902429"/>
            <a:ext cx="63882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2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b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시도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를 </a:t>
            </a:r>
            <a:r>
              <a:rPr b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해보면서 전체적인 파이프라인 익히기!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각자의 실력을 향상 시키며, Sigma7의 이름따라 최고의 성과를 내보자!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5689600"/>
            <a:ext cx="8051800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 txBox="1"/>
          <p:nvPr/>
        </p:nvSpPr>
        <p:spPr>
          <a:xfrm>
            <a:off x="2552700" y="5778500"/>
            <a:ext cx="4610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0" y="2870200"/>
            <a:ext cx="161036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3505200" y="4191000"/>
            <a:ext cx="11290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House Price Prediction | </a:t>
            </a: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아파트</a:t>
            </a:r>
            <a:r>
              <a:rPr b="1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실거래가</a:t>
            </a:r>
            <a:r>
              <a:rPr b="1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서울시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아파트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실거래가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매매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데이터를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기반으로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아파트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가격을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예측하는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43900" y="33909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 txBox="1"/>
          <p:nvPr/>
        </p:nvSpPr>
        <p:spPr>
          <a:xfrm>
            <a:off x="8356600" y="34544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주제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수립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5689600"/>
            <a:ext cx="18288000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"/>
          <p:cNvSpPr txBox="1"/>
          <p:nvPr/>
        </p:nvSpPr>
        <p:spPr>
          <a:xfrm>
            <a:off x="393700" y="647700"/>
            <a:ext cx="63119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방식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427" y="2626154"/>
            <a:ext cx="11214100" cy="570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/>
          <p:nvPr/>
        </p:nvSpPr>
        <p:spPr>
          <a:xfrm>
            <a:off x="884352" y="3057954"/>
            <a:ext cx="10452000" cy="40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각자의 학습상황과 계획을 최대한 존중하되, 각자가 개발한 모델의 객관적 평가를 위해 리더보드에 하루라도 빨리 도전하도록 함.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리더보드 감각을 익히기 위해 첫 도전은 9월 5일에 시작함.</a:t>
            </a:r>
            <a:b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개인의 충분한 학습시간과 실험시간 확보를 위해 회의는 최소한의 횟수로만 유지했지만, 각자의 경험과 실험 결과를 적극적으로 공유함.</a:t>
            </a:r>
            <a:b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 2회, 1~2시간씩 정기적으로 모여 얻은 인사이트를 공유하고, 모델 개선에 유의미한 피처들을 함께 논의하며 협업을 진행함.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"/>
          <p:cNvSpPr txBox="1"/>
          <p:nvPr/>
        </p:nvSpPr>
        <p:spPr>
          <a:xfrm>
            <a:off x="16090900" y="508000"/>
            <a:ext cx="14478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방식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406400" y="1511300"/>
            <a:ext cx="101600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68194" y="2626150"/>
            <a:ext cx="5382146" cy="471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/>
          <p:nvPr/>
        </p:nvSpPr>
        <p:spPr>
          <a:xfrm>
            <a:off x="15254425" y="2743200"/>
            <a:ext cx="2057400" cy="4378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400" y="6097950"/>
            <a:ext cx="18313402" cy="41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/>
        </p:nvSpPr>
        <p:spPr>
          <a:xfrm>
            <a:off x="12268200" y="9842500"/>
            <a:ext cx="596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368300"/>
            <a:ext cx="2362201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2247900"/>
            <a:ext cx="17233900" cy="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 txBox="1"/>
          <p:nvPr/>
        </p:nvSpPr>
        <p:spPr>
          <a:xfrm>
            <a:off x="393700" y="647700"/>
            <a:ext cx="6312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경진대회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4800" u="none" cap="none" strike="noStrike">
                <a:solidFill>
                  <a:srgbClr val="FFAAB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800" u="none" cap="none" strike="noStrike">
                <a:solidFill>
                  <a:srgbClr val="FFAABB"/>
                </a:solidFill>
                <a:latin typeface="Calibri"/>
                <a:ea typeface="Calibri"/>
                <a:cs typeface="Calibri"/>
                <a:sym typeface="Calibri"/>
              </a:rPr>
              <a:t>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78200" y="431800"/>
            <a:ext cx="14732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8"/>
          <p:cNvSpPr txBox="1"/>
          <p:nvPr/>
        </p:nvSpPr>
        <p:spPr>
          <a:xfrm>
            <a:off x="16090900" y="508000"/>
            <a:ext cx="1447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수행</a:t>
            </a:r>
            <a:r>
              <a:rPr b="0" i="0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내용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406400" y="1511300"/>
            <a:ext cx="1016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Machine Learning [</a:t>
            </a:r>
            <a:r>
              <a:rPr b="0" i="0" lang="en-US" sz="3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대회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3400" y="3965101"/>
            <a:ext cx="3263900" cy="417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 txBox="1"/>
          <p:nvPr/>
        </p:nvSpPr>
        <p:spPr>
          <a:xfrm>
            <a:off x="5803900" y="4394200"/>
            <a:ext cx="2565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96800" y="3949700"/>
            <a:ext cx="3708400" cy="41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55100" y="3965101"/>
            <a:ext cx="3263900" cy="41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9000" y="3965101"/>
            <a:ext cx="3263900" cy="41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76800" y="4178300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65700" y="4254500"/>
            <a:ext cx="1905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 txBox="1"/>
          <p:nvPr/>
        </p:nvSpPr>
        <p:spPr>
          <a:xfrm>
            <a:off x="2362200" y="4152900"/>
            <a:ext cx="825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31200" y="4178300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07400" y="4254500"/>
            <a:ext cx="1905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"/>
          <p:cNvSpPr txBox="1"/>
          <p:nvPr/>
        </p:nvSpPr>
        <p:spPr>
          <a:xfrm>
            <a:off x="5803900" y="4152900"/>
            <a:ext cx="825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72900" y="4178300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861800" y="4254500"/>
            <a:ext cx="1905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"/>
          <p:cNvSpPr txBox="1"/>
          <p:nvPr/>
        </p:nvSpPr>
        <p:spPr>
          <a:xfrm>
            <a:off x="9258300" y="4152900"/>
            <a:ext cx="825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2362200" y="4394200"/>
            <a:ext cx="2565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환경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 txBox="1"/>
          <p:nvPr/>
        </p:nvSpPr>
        <p:spPr>
          <a:xfrm>
            <a:off x="9258300" y="4394200"/>
            <a:ext cx="2565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엔지니어링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12700000" y="4419600"/>
            <a:ext cx="3124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FC523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학습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1" lang="en-US" sz="20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A4A0F9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501900" y="4952124"/>
            <a:ext cx="25653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ython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또는 11버전으로 파이썬 가상환경 또는 콘다 환경으로 작업할 것을 팀원들간 회의를 통해 도출함</a:t>
            </a:r>
            <a:endParaRPr b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94000" y="4178300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82900" y="4267200"/>
            <a:ext cx="1905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/>
        </p:nvSpPr>
        <p:spPr>
          <a:xfrm>
            <a:off x="12700000" y="4165600"/>
            <a:ext cx="825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B71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9423400" y="4997622"/>
            <a:ext cx="25653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각자 생각하는 부동산 관련 피처들을 생성해서 성능 평가 결과 유의미한 피처들은 공유하는 방식으로 진행</a:t>
            </a:r>
            <a:r>
              <a:rPr lang="en-US" sz="1800">
                <a:solidFill>
                  <a:schemeClr val="lt1"/>
                </a:solidFill>
              </a:rPr>
              <a:t>했음</a:t>
            </a:r>
            <a:r>
              <a:rPr b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그러나 한 사람의 피처가 유의미해 보인다고 해서 내 모델에 적용했을 경우, 100%는 효과를 보이지 못함을 확인하기도 했음.</a:t>
            </a:r>
            <a:endParaRPr b="0" i="1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5956350" y="5430533"/>
            <a:ext cx="25653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시각화를 통해서 데이터의 분포나 결측치등을 확인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함.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외부데이터를 중요시 하는 팀원도 있었고 완전히 내부데이터만을 활용해서  유의미한 결과를 얻는 팀원도 있는 등, 예상보다 각자의 모델과 성능에 따라 유의미한 데이터가 다른 모습을 보였음.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12865100" y="4941673"/>
            <a:ext cx="31242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다양한 모델들을</a:t>
            </a:r>
            <a:r>
              <a:rPr b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사용해보았지만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대부분의 팀원들이 LightGBM</a:t>
            </a:r>
            <a:r>
              <a:rPr b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이 좋은 성능을 보여 단일 모델로 진행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했음</a:t>
            </a:r>
            <a:r>
              <a:rPr b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 txBox="1"/>
          <p:nvPr/>
        </p:nvSpPr>
        <p:spPr>
          <a:xfrm>
            <a:off x="17830800" y="9588500"/>
            <a:ext cx="43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98700"/>
            <a:ext cx="18288000" cy="8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 txBox="1"/>
          <p:nvPr/>
        </p:nvSpPr>
        <p:spPr>
          <a:xfrm>
            <a:off x="12268200" y="9842500"/>
            <a:ext cx="5969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www.fastcampus.co.kr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ⓒ FAST CAMPUS Corp. All Rights Reserved.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무단전재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재배포</a:t>
            </a: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5500" y="3416300"/>
            <a:ext cx="1511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0"/>
          <p:cNvSpPr txBox="1"/>
          <p:nvPr/>
        </p:nvSpPr>
        <p:spPr>
          <a:xfrm>
            <a:off x="8890000" y="3517900"/>
            <a:ext cx="546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A4A0F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 txBox="1"/>
          <p:nvPr/>
        </p:nvSpPr>
        <p:spPr>
          <a:xfrm>
            <a:off x="5473700" y="4368800"/>
            <a:ext cx="76327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86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9400" y="5334000"/>
            <a:ext cx="10096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 txBox="1"/>
          <p:nvPr/>
        </p:nvSpPr>
        <p:spPr>
          <a:xfrm>
            <a:off x="6362700" y="5753100"/>
            <a:ext cx="55499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문제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도출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해결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방법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en-US" sz="2500" u="none" cap="none" strike="noStrike">
                <a:solidFill>
                  <a:srgbClr val="EEEEE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500" u="none" cap="none" strike="noStrike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결과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"/>
          <p:cNvSpPr txBox="1"/>
          <p:nvPr/>
        </p:nvSpPr>
        <p:spPr>
          <a:xfrm>
            <a:off x="17830800" y="9588500"/>
            <a:ext cx="43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